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  <a:srgbClr val="CC0000"/>
    <a:srgbClr val="008000"/>
    <a:srgbClr val="FFFFFF"/>
    <a:srgbClr val="FFFF99"/>
    <a:srgbClr val="0042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1" autoAdjust="0"/>
    <p:restoredTop sz="90929"/>
  </p:normalViewPr>
  <p:slideViewPr>
    <p:cSldViewPr>
      <p:cViewPr varScale="1">
        <p:scale>
          <a:sx n="71" d="100"/>
          <a:sy n="71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E0D227-9F7A-4633-BDE5-6B7BE666D70A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13F6B-32EB-4729-B5C6-E098B13429B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41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685255-D7B6-4440-86A6-0C212679A0C1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D89C-F03D-493C-B29C-0C805D3A294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7015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857A0A-3B9E-4D14-87A7-E4BC6185AB4A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45F2B-A89F-4F8B-9105-B2AFD5DC68D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480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908A82-124F-4813-AE97-FB6C899832C7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1FBB0-DBC6-4C2F-9D7F-052AEF3F5D6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70665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0CAB84-41C9-4B0F-B568-176CAEAC643A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57B87-5549-4D21-865A-FDCBFA417F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5123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F7DCD4-A098-4891-987D-58E473979FC2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A5A77-1E02-4C89-A288-5BE7E23EE9C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027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725125-78F7-470B-A9C3-1D736FEBA529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BBD28-3472-48A9-9FD8-BBAC3F8724E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473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309507-9DE6-40C2-9999-66ED701CAEE3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AF39-A42C-487A-8E7C-E04D8161391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402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D1C37-E04E-48C6-A717-F9CF0B6C1A10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5613A-60A6-463B-B73D-877EAC0D9B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6486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15B1FA-4C97-4F59-A1BA-334446FADF32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52E1F-12C2-42B1-A050-3393D44A551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0279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7456E4-06D4-40B2-ABBE-26257C255C4F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38CEF-F1D1-41A0-8357-E9D7886FEFD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0131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7F862B8-C4E8-4F81-9A49-950A8B32179F}" type="datetimeFigureOut">
              <a:rPr lang="zh-CN" altLang="en-US"/>
              <a:pPr/>
              <a:t>2015/8/27 Thursday</a:t>
            </a:fld>
            <a:endParaRPr lang="en-US" altLang="zh-CN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782E51-B23A-4FC1-B2A2-A8673C9B8A1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My Documents\flash\move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75676"/>
            <a:ext cx="8417123" cy="631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D:\My Documents\flash\下雪.gif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9166225" cy="691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 rot="5400000">
            <a:off x="-1391443" y="2915443"/>
            <a:ext cx="4578350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ea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zh-CN" altLang="en-US" sz="4000" kern="10">
                <a:gradFill rotWithShape="1">
                  <a:gsLst>
                    <a:gs pos="0">
                      <a:srgbClr val="66FF99"/>
                    </a:gs>
                    <a:gs pos="100000">
                      <a:srgbClr val="FF9900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/>
                  </a:outerShdw>
                </a:effectLst>
                <a:latin typeface="宋体" panose="02010600030101010101" pitchFamily="2" charset="-122"/>
              </a:rPr>
              <a:t>熟读全诗，体会意境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165350" y="381000"/>
            <a:ext cx="69786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卷地的北风把白草吹折，八月的边塞 </a:t>
            </a:r>
          </a:p>
          <a:p>
            <a:pPr eaLnBrk="1" hangingPunct="1"/>
            <a:endParaRPr lang="en-US" altLang="zh-CN" sz="3200" baseline="0">
              <a:ea typeface="方正舒体" panose="02010601030101010101" pitchFamily="2" charset="-122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447800" y="762000"/>
            <a:ext cx="7499350" cy="545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已处处飞雪。好像一夜春风忽然吹来，万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千梨树白花顿时盛开。雪花纷纷，珠帘难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遮湿罗幕，天气酷寒，狐裘不暖缎被薄。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将军两手举弓拉不开，都护铠甲冷冻难穿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着。沙漠纵横结了百丈冰，天色惨淡愁云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万里凝。主帅帐里为您置酒来送行，吹起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羌笛演奏琵琶与胡琴。时过黄昏纷纷大雪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积满军营门，朔风劲吹红旗冻冰不翻滚。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友人啊，我为您送行到轮台东门，分手时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雪满天山，道路已难辨难分。山重路转我</a:t>
            </a:r>
          </a:p>
          <a:p>
            <a:pPr eaLnBrk="1" hangingPunct="1"/>
            <a:r>
              <a:rPr lang="zh-CN" altLang="en-US" sz="3200" baseline="0">
                <a:ea typeface="方正舒体" panose="02010601030101010101" pitchFamily="2" charset="-122"/>
              </a:rPr>
              <a:t>不见您身影，雪地上只留下马行的蹄印。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  <p:bldP spid="1434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My Documents\flash\下雪.gif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4175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2019300" cy="1136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4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宋体" panose="02010600030101010101" pitchFamily="2" charset="-122"/>
              </a:rPr>
              <a:t>课文赏析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746125" y="1524000"/>
            <a:ext cx="83978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600" baseline="0">
                <a:solidFill>
                  <a:schemeClr val="tx1"/>
                </a:solidFill>
              </a:rPr>
              <a:t>　</a:t>
            </a:r>
            <a:r>
              <a:rPr lang="en-US" altLang="zh-CN" sz="3600" baseline="0">
                <a:solidFill>
                  <a:schemeClr val="tx1"/>
                </a:solidFill>
              </a:rPr>
              <a:t>1</a:t>
            </a:r>
            <a:r>
              <a:rPr lang="zh-CN" altLang="en-US" sz="3600" baseline="0">
                <a:solidFill>
                  <a:schemeClr val="tx1"/>
                </a:solidFill>
              </a:rPr>
              <a:t>、根据题目“白雪歌</a:t>
            </a:r>
            <a:r>
              <a:rPr lang="en-US" altLang="zh-CN" sz="3600" baseline="0">
                <a:solidFill>
                  <a:schemeClr val="tx1"/>
                </a:solidFill>
              </a:rPr>
              <a:t>/</a:t>
            </a:r>
            <a:r>
              <a:rPr lang="zh-CN" altLang="en-US" sz="3600" baseline="0">
                <a:solidFill>
                  <a:schemeClr val="tx1"/>
                </a:solidFill>
              </a:rPr>
              <a:t>送武判官归京”的提示将全诗分成两个部分。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447800" y="2819400"/>
            <a:ext cx="67373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600" baseline="0"/>
              <a:t>第一部分：</a:t>
            </a:r>
            <a:r>
              <a:rPr lang="en-US" altLang="zh-CN" sz="3600" baseline="0"/>
              <a:t>(</a:t>
            </a:r>
            <a:r>
              <a:rPr lang="zh-CN" altLang="en-US" sz="3600" baseline="0"/>
              <a:t>前五句）瀚海</a:t>
            </a:r>
            <a:r>
              <a:rPr lang="zh-CN" altLang="en-US" sz="3600" baseline="0">
                <a:solidFill>
                  <a:schemeClr val="tx1"/>
                </a:solidFill>
              </a:rPr>
              <a:t>雪景</a:t>
            </a:r>
            <a:r>
              <a:rPr lang="zh-CN" altLang="en-US" sz="3600" baseline="0"/>
              <a:t>图</a:t>
            </a:r>
          </a:p>
          <a:p>
            <a:pPr eaLnBrk="1" hangingPunct="1"/>
            <a:endParaRPr lang="zh-CN" altLang="en-US" sz="3600" baseline="0"/>
          </a:p>
          <a:p>
            <a:pPr eaLnBrk="1" hangingPunct="1"/>
            <a:r>
              <a:rPr lang="zh-CN" altLang="en-US" sz="3600" baseline="0"/>
              <a:t>第二部分：</a:t>
            </a:r>
            <a:r>
              <a:rPr lang="en-US" altLang="zh-CN" sz="3600" baseline="0"/>
              <a:t>(</a:t>
            </a:r>
            <a:r>
              <a:rPr lang="zh-CN" altLang="en-US" sz="3600" baseline="0"/>
              <a:t>后四句）风雪</a:t>
            </a:r>
            <a:r>
              <a:rPr lang="zh-CN" altLang="en-US" sz="3600" baseline="0">
                <a:solidFill>
                  <a:schemeClr val="tx1"/>
                </a:solidFill>
              </a:rPr>
              <a:t>送客</a:t>
            </a:r>
            <a:r>
              <a:rPr lang="zh-CN" altLang="en-US" sz="3600" baseline="0"/>
              <a:t>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My Documents\flash\下雪.gif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225" cy="691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" y="381000"/>
            <a:ext cx="813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600" baseline="0">
                <a:solidFill>
                  <a:schemeClr val="tx1"/>
                </a:solidFill>
              </a:rPr>
              <a:t>2</a:t>
            </a:r>
            <a:r>
              <a:rPr lang="zh-CN" altLang="en-US" sz="3600" baseline="0">
                <a:solidFill>
                  <a:schemeClr val="tx1"/>
                </a:solidFill>
              </a:rPr>
              <a:t>、朗读“瀚海雪景图”，思考下列题目：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25450" y="1624013"/>
            <a:ext cx="818515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000" baseline="0">
                <a:solidFill>
                  <a:srgbClr val="004200"/>
                </a:solidFill>
              </a:rPr>
              <a:t>A.</a:t>
            </a:r>
            <a:r>
              <a:rPr lang="zh-CN" altLang="en-US" sz="3000" baseline="0">
                <a:solidFill>
                  <a:srgbClr val="004200"/>
                </a:solidFill>
              </a:rPr>
              <a:t>写风，以“卷地”和“折”形容（　　　　），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写雪，用（　）字勾画出雪花漫天飘舞的形象。</a:t>
            </a:r>
          </a:p>
          <a:p>
            <a:pPr eaLnBrk="1" hangingPunct="1"/>
            <a:endParaRPr lang="en-US" altLang="zh-CN" sz="3000" baseline="0">
              <a:solidFill>
                <a:srgbClr val="004200"/>
              </a:solidFill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638800" y="1600200"/>
            <a:ext cx="21653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风势之猛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362200" y="2084388"/>
            <a:ext cx="565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飞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57200" y="3200400"/>
            <a:ext cx="82804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000" baseline="0">
                <a:solidFill>
                  <a:srgbClr val="004200"/>
                </a:solidFill>
              </a:rPr>
              <a:t>B.“</a:t>
            </a:r>
            <a:r>
              <a:rPr lang="zh-CN" altLang="en-US" sz="3000" baseline="0">
                <a:solidFill>
                  <a:srgbClr val="004200"/>
                </a:solidFill>
              </a:rPr>
              <a:t>忽如一夜春风来，千树万树梨花开”这句诗运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用了（       ）手法，并将（　　）比作（　　）</a:t>
            </a:r>
            <a:r>
              <a:rPr lang="en-US" altLang="zh-CN" sz="3000" baseline="0">
                <a:solidFill>
                  <a:srgbClr val="004200"/>
                </a:solidFill>
              </a:rPr>
              <a:t>,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此为千古传诵的咏雪名句。一</a:t>
            </a:r>
            <a:r>
              <a:rPr lang="en-US" altLang="zh-CN" sz="3000" baseline="0">
                <a:solidFill>
                  <a:srgbClr val="004200"/>
                </a:solidFill>
              </a:rPr>
              <a:t>.</a:t>
            </a:r>
            <a:r>
              <a:rPr lang="zh-CN" altLang="en-US" sz="3000" baseline="0">
                <a:solidFill>
                  <a:srgbClr val="004200"/>
                </a:solidFill>
              </a:rPr>
              <a:t>二两句都流露出作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者（　　　　　　）之情。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600200" y="36576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联想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953000" y="36576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雪花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239000" y="3657600"/>
            <a:ext cx="996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200" baseline="0"/>
              <a:t>梨花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1219200" y="4572000"/>
            <a:ext cx="2470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热爱边塞风光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utoUpdateAnimBg="0"/>
      <p:bldP spid="16390" grpId="0" autoUpdateAnimBg="0"/>
      <p:bldP spid="16394" grpId="0" autoUpdateAnimBg="0"/>
      <p:bldP spid="16395" grpId="0" autoUpdateAnimBg="0"/>
      <p:bldP spid="16396" grpId="0" autoUpdateAnimBg="0"/>
      <p:bldP spid="1640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D:\My Documents\flash\下雪.gif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388"/>
            <a:ext cx="9166225" cy="691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88963" y="3200400"/>
            <a:ext cx="855503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000" baseline="0">
                <a:solidFill>
                  <a:srgbClr val="004200"/>
                </a:solidFill>
              </a:rPr>
              <a:t>D.</a:t>
            </a:r>
            <a:r>
              <a:rPr lang="zh-CN" altLang="en-US" sz="3000" baseline="0">
                <a:solidFill>
                  <a:srgbClr val="004200"/>
                </a:solidFill>
              </a:rPr>
              <a:t>第五句又转写（　　）雪景，前半句用（　　）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的写法，极言奇寒，暗寓“行路难”。（　　　　）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一词为饯别场面酝酿气氛，寄托离情别绪。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546100" y="762000"/>
            <a:ext cx="85979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000" baseline="0">
                <a:solidFill>
                  <a:srgbClr val="004200"/>
                </a:solidFill>
              </a:rPr>
              <a:t>C.</a:t>
            </a:r>
            <a:r>
              <a:rPr lang="zh-CN" altLang="en-US" sz="3000" baseline="0">
                <a:solidFill>
                  <a:srgbClr val="004200"/>
                </a:solidFill>
              </a:rPr>
              <a:t>第三句先由（　　）一词，从野外转入室内，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接着用（　　　　）、（　　　）、</a:t>
            </a:r>
            <a:r>
              <a:rPr lang="en-US" altLang="zh-CN" sz="3000" baseline="0">
                <a:solidFill>
                  <a:srgbClr val="004200"/>
                </a:solidFill>
              </a:rPr>
              <a:t>(  </a:t>
            </a:r>
            <a:r>
              <a:rPr lang="zh-CN" altLang="en-US" sz="3000" baseline="0">
                <a:solidFill>
                  <a:srgbClr val="004200"/>
                </a:solidFill>
              </a:rPr>
              <a:t>　　　　 ）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（　　　　　）等词生动说明了雪地的奇寒，从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而颂扬（　　　　　）。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00400" y="7620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散入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057400" y="1219200"/>
            <a:ext cx="1708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狐裘不暖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724400" y="1219200"/>
            <a:ext cx="1327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锦衾薄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705600" y="1219200"/>
            <a:ext cx="2165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200" baseline="0"/>
              <a:t>角弓</a:t>
            </a:r>
            <a:r>
              <a:rPr lang="zh-CN" altLang="en-US" sz="3000" baseline="0"/>
              <a:t>不得</a:t>
            </a:r>
            <a:r>
              <a:rPr lang="zh-CN" altLang="en-US" sz="3200" baseline="0"/>
              <a:t>控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914400" y="1676400"/>
            <a:ext cx="2089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铁衣冷难着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057400" y="2133600"/>
            <a:ext cx="2209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200" baseline="0"/>
              <a:t>将士的</a:t>
            </a:r>
            <a:r>
              <a:rPr lang="zh-CN" altLang="en-US" sz="3000" baseline="0"/>
              <a:t>意志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3657600" y="32004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野外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7772400" y="32004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>
                <a:solidFill>
                  <a:srgbClr val="CC0000"/>
                </a:solidFill>
              </a:rPr>
              <a:t>夸张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7010400" y="3657600"/>
            <a:ext cx="1708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>
                <a:solidFill>
                  <a:srgbClr val="CC0000"/>
                </a:solidFill>
              </a:rPr>
              <a:t>愁云惨淡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utoUpdateAnimBg="0"/>
      <p:bldP spid="17415" grpId="0" autoUpdateAnimBg="0"/>
      <p:bldP spid="17416" grpId="0" autoUpdateAnimBg="0"/>
      <p:bldP spid="17417" grpId="0" autoUpdateAnimBg="0"/>
      <p:bldP spid="17418" grpId="0" autoUpdateAnimBg="0"/>
      <p:bldP spid="17419" grpId="0" autoUpdateAnimBg="0"/>
      <p:bldP spid="17420" grpId="0" autoUpdateAnimBg="0"/>
      <p:bldP spid="17421" grpId="0" autoUpdateAnimBg="0"/>
      <p:bldP spid="1742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My Documents\flash\下雪.gif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7200" y="304800"/>
            <a:ext cx="8134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600" baseline="0">
                <a:solidFill>
                  <a:schemeClr val="tx1"/>
                </a:solidFill>
              </a:rPr>
              <a:t>3</a:t>
            </a:r>
            <a:r>
              <a:rPr lang="zh-CN" altLang="en-US" sz="3600" baseline="0">
                <a:solidFill>
                  <a:schemeClr val="tx1"/>
                </a:solidFill>
              </a:rPr>
              <a:t>、朗读“风雪送客图”，思考下列题目：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7525" y="1185863"/>
            <a:ext cx="856615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000" baseline="0">
                <a:solidFill>
                  <a:srgbClr val="004200"/>
                </a:solidFill>
              </a:rPr>
              <a:t>A.“</a:t>
            </a:r>
            <a:r>
              <a:rPr lang="zh-CN" altLang="en-US" sz="3000" baseline="0">
                <a:solidFill>
                  <a:srgbClr val="004200"/>
                </a:solidFill>
              </a:rPr>
              <a:t>中军置酒饮归客，胡琴琵琶与羌笛”连举三种乐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器，运用（　　）方式，写出送别宴会的（　　）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情景。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438400" y="16764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借代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772400" y="1676400"/>
            <a:ext cx="946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热闹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07988" y="3048000"/>
            <a:ext cx="87360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000" baseline="0">
                <a:solidFill>
                  <a:srgbClr val="004200"/>
                </a:solidFill>
              </a:rPr>
              <a:t>B.“</a:t>
            </a:r>
            <a:r>
              <a:rPr lang="zh-CN" altLang="en-US" sz="3000" baseline="0">
                <a:solidFill>
                  <a:srgbClr val="004200"/>
                </a:solidFill>
              </a:rPr>
              <a:t>冻不翻”体现（　　　　），“轮台东门送君去，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去时雪满天山路”写出诗人对友人的（　　　　　）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之意。最后一句当中（　）字用的最传神，诗人的</a:t>
            </a:r>
          </a:p>
          <a:p>
            <a:pPr eaLnBrk="1" hangingPunct="1"/>
            <a:r>
              <a:rPr lang="zh-CN" altLang="en-US" sz="3000" baseline="0">
                <a:solidFill>
                  <a:srgbClr val="004200"/>
                </a:solidFill>
              </a:rPr>
              <a:t>情意俱在其中。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429000" y="3048000"/>
            <a:ext cx="1708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天气奇寒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705600" y="3505200"/>
            <a:ext cx="2089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惜别、担忧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251325" y="3981450"/>
            <a:ext cx="565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/>
              <a:t>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  <p:bldP spid="18438" grpId="0" autoUpdateAnimBg="0"/>
      <p:bldP spid="18440" grpId="0" autoUpdateAnimBg="0"/>
      <p:bldP spid="18441" grpId="0" autoUpdateAnimBg="0"/>
      <p:bldP spid="1844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My Documents\flash\下雪.gif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763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533400" y="457200"/>
            <a:ext cx="20193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宋体" panose="02010600030101010101" pitchFamily="2" charset="-122"/>
              </a:rPr>
              <a:t>总结全文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33400" y="2133600"/>
            <a:ext cx="183197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600" baseline="0">
                <a:solidFill>
                  <a:srgbClr val="9900FF"/>
                </a:solidFill>
              </a:rPr>
              <a:t>白雪歌</a:t>
            </a:r>
          </a:p>
          <a:p>
            <a:pPr eaLnBrk="1" hangingPunct="1"/>
            <a:r>
              <a:rPr lang="zh-CN" altLang="en-US" sz="3600" baseline="0">
                <a:solidFill>
                  <a:srgbClr val="9900FF"/>
                </a:solidFill>
              </a:rPr>
              <a:t>送武判</a:t>
            </a:r>
          </a:p>
          <a:p>
            <a:pPr eaLnBrk="1" hangingPunct="1"/>
            <a:r>
              <a:rPr lang="zh-CN" altLang="en-US" sz="3600" baseline="0">
                <a:solidFill>
                  <a:srgbClr val="9900FF"/>
                </a:solidFill>
              </a:rPr>
              <a:t>官归京</a:t>
            </a:r>
          </a:p>
        </p:txBody>
      </p:sp>
      <p:sp>
        <p:nvSpPr>
          <p:cNvPr id="16389" name="AutoShape 5"/>
          <p:cNvSpPr>
            <a:spLocks/>
          </p:cNvSpPr>
          <p:nvPr/>
        </p:nvSpPr>
        <p:spPr bwMode="auto">
          <a:xfrm>
            <a:off x="2286000" y="21336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667000" y="1905000"/>
            <a:ext cx="36131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>
                <a:solidFill>
                  <a:srgbClr val="9900FF"/>
                </a:solidFill>
              </a:rPr>
              <a:t>八月飞雪　喻雪梨花</a:t>
            </a:r>
          </a:p>
          <a:p>
            <a:pPr eaLnBrk="1" hangingPunct="1"/>
            <a:r>
              <a:rPr lang="zh-CN" altLang="en-US" sz="3000" baseline="0">
                <a:solidFill>
                  <a:srgbClr val="9900FF"/>
                </a:solidFill>
              </a:rPr>
              <a:t>风雪奇寒　百丈冰凌</a:t>
            </a:r>
          </a:p>
        </p:txBody>
      </p:sp>
      <p:sp>
        <p:nvSpPr>
          <p:cNvPr id="16391" name="AutoShape 7"/>
          <p:cNvSpPr>
            <a:spLocks/>
          </p:cNvSpPr>
          <p:nvPr/>
        </p:nvSpPr>
        <p:spPr bwMode="auto">
          <a:xfrm>
            <a:off x="6248400" y="2057400"/>
            <a:ext cx="76200" cy="6858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400800" y="2057400"/>
            <a:ext cx="2089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>
                <a:solidFill>
                  <a:srgbClr val="9900FF"/>
                </a:solidFill>
              </a:rPr>
              <a:t>瀚海雪景图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574925" y="3371850"/>
            <a:ext cx="6280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000" baseline="0">
                <a:solidFill>
                  <a:srgbClr val="9900FF"/>
                </a:solidFill>
              </a:rPr>
              <a:t>账中饯饮　雪中送别　　风雪送客图</a:t>
            </a: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6248400" y="3657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My Documents\图片\树\竹.gif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3124200" cy="68516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2987675" y="228600"/>
            <a:ext cx="10096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  <a:contourClr>
                <a:srgbClr val="D6B19C"/>
              </a:contourClr>
            </a:sp3d>
          </a:bodyPr>
          <a:lstStyle/>
          <a:p>
            <a:pPr algn="ctr"/>
            <a:r>
              <a:rPr lang="zh-CN" altLang="en-US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latin typeface="宋体" panose="02010600030101010101" pitchFamily="2" charset="-122"/>
              </a:rPr>
              <a:t>作者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2627313" y="838200"/>
            <a:ext cx="60769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600" baseline="0">
                <a:solidFill>
                  <a:srgbClr val="006600"/>
                </a:solidFill>
                <a:latin typeface="隶书" panose="02010509060101010101" pitchFamily="49" charset="-122"/>
              </a:rPr>
              <a:t>　岑参，唐代</a:t>
            </a:r>
            <a:r>
              <a:rPr lang="zh-CN" altLang="en-US" sz="3600" baseline="0">
                <a:solidFill>
                  <a:srgbClr val="006600"/>
                </a:solidFill>
              </a:rPr>
              <a:t>“</a:t>
            </a:r>
            <a:r>
              <a:rPr lang="zh-CN" altLang="en-US" sz="3600" baseline="0">
                <a:solidFill>
                  <a:srgbClr val="006600"/>
                </a:solidFill>
                <a:latin typeface="隶书" panose="02010509060101010101" pitchFamily="49" charset="-122"/>
              </a:rPr>
              <a:t>边塞诗派</a:t>
            </a:r>
            <a:r>
              <a:rPr lang="zh-CN" altLang="en-US" sz="3600" baseline="0">
                <a:solidFill>
                  <a:srgbClr val="006600"/>
                </a:solidFill>
              </a:rPr>
              <a:t>”</a:t>
            </a:r>
            <a:r>
              <a:rPr lang="zh-CN" altLang="en-US" sz="3600" baseline="0">
                <a:solidFill>
                  <a:srgbClr val="006600"/>
                </a:solidFill>
                <a:latin typeface="隶书" panose="02010509060101010101" pitchFamily="49" charset="-122"/>
              </a:rPr>
              <a:t>的著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  <a:latin typeface="隶书" panose="02010509060101010101" pitchFamily="49" charset="-122"/>
              </a:rPr>
              <a:t>名诗人，与高适齐名，并称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“</a:t>
            </a:r>
            <a:r>
              <a:rPr lang="zh-CN" altLang="en-US" sz="3600" baseline="0">
                <a:solidFill>
                  <a:srgbClr val="006600"/>
                </a:solidFill>
                <a:latin typeface="隶书" panose="02010509060101010101" pitchFamily="49" charset="-122"/>
              </a:rPr>
              <a:t>高岑</a:t>
            </a:r>
            <a:r>
              <a:rPr lang="zh-CN" altLang="en-US" sz="3600" baseline="0">
                <a:solidFill>
                  <a:srgbClr val="006600"/>
                </a:solidFill>
              </a:rPr>
              <a:t>”</a:t>
            </a:r>
            <a:r>
              <a:rPr lang="zh-CN" altLang="en-US" sz="3600" baseline="0">
                <a:solidFill>
                  <a:srgbClr val="006600"/>
                </a:solidFill>
                <a:latin typeface="隶书" panose="02010509060101010101" pitchFamily="49" charset="-122"/>
              </a:rPr>
              <a:t>。     </a:t>
            </a:r>
          </a:p>
        </p:txBody>
      </p:sp>
      <p:sp>
        <p:nvSpPr>
          <p:cNvPr id="3077" name="WordArt 6"/>
          <p:cNvSpPr>
            <a:spLocks noChangeArrowheads="1" noChangeShapeType="1" noTextEdit="1"/>
          </p:cNvSpPr>
          <p:nvPr/>
        </p:nvSpPr>
        <p:spPr bwMode="auto">
          <a:xfrm>
            <a:off x="2987675" y="2743200"/>
            <a:ext cx="10096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  <a:contourClr>
                <a:srgbClr val="D6B19C"/>
              </a:contourClr>
            </a:sp3d>
          </a:bodyPr>
          <a:lstStyle/>
          <a:p>
            <a:pPr algn="ctr"/>
            <a:r>
              <a:rPr lang="zh-CN" altLang="en-US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6B19C"/>
                    </a:gs>
                    <a:gs pos="30000">
                      <a:srgbClr val="D49E6C"/>
                    </a:gs>
                    <a:gs pos="70000">
                      <a:srgbClr val="A65528"/>
                    </a:gs>
                    <a:gs pos="100000">
                      <a:srgbClr val="663012"/>
                    </a:gs>
                  </a:gsLst>
                  <a:lin ang="5400000" scaled="1"/>
                </a:gradFill>
                <a:latin typeface="宋体" panose="02010600030101010101" pitchFamily="2" charset="-122"/>
              </a:rPr>
              <a:t>作品</a:t>
            </a:r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2411413" y="3244850"/>
            <a:ext cx="612775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　题目“白雪歌”即“白雪之歌”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“送武判官归京”点明本诗是雪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中送别诗。这首诗写出西北风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雪的奇寒，抒发雪中送客的深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挚友情及因友返京而产生的怅</a:t>
            </a:r>
          </a:p>
          <a:p>
            <a:pPr eaLnBrk="1" hangingPunct="1"/>
            <a:r>
              <a:rPr lang="zh-CN" altLang="en-US" sz="3600" baseline="0">
                <a:solidFill>
                  <a:srgbClr val="006600"/>
                </a:solidFill>
              </a:rPr>
              <a:t>惘之情。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My Documents\课件\课件素材\课件制作背景\song\1.jp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80513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1219200" y="457200"/>
            <a:ext cx="1009650" cy="7572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zh-CN" altLang="en-US" sz="4000" kern="1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100000">
                      <a:srgbClr val="006600"/>
                    </a:gs>
                  </a:gsLst>
                  <a:lin ang="5400000" scaled="1"/>
                </a:gradFill>
                <a:latin typeface="宋体" panose="02010600030101010101" pitchFamily="2" charset="-122"/>
              </a:rPr>
              <a:t>注音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 rot="-759096">
            <a:off x="1500188" y="1412875"/>
            <a:ext cx="47561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zh-CN" altLang="en-US" baseline="0">
                <a:solidFill>
                  <a:schemeClr val="tx1"/>
                </a:solidFill>
                <a:latin typeface="隶书" panose="02010509060101010101" pitchFamily="49" charset="-122"/>
              </a:rPr>
              <a:t>裘　　　衾　　　掣</a:t>
            </a:r>
          </a:p>
          <a:p>
            <a:pPr eaLnBrk="1" hangingPunct="1"/>
            <a:endParaRPr lang="zh-CN" altLang="en-US" baseline="0">
              <a:solidFill>
                <a:schemeClr val="tx1"/>
              </a:solidFill>
              <a:latin typeface="隶书" panose="02010509060101010101" pitchFamily="49" charset="-122"/>
            </a:endParaRPr>
          </a:p>
          <a:p>
            <a:pPr eaLnBrk="1" hangingPunct="1"/>
            <a:r>
              <a:rPr lang="zh-CN" altLang="en-US" baseline="0">
                <a:solidFill>
                  <a:schemeClr val="tx1"/>
                </a:solidFill>
                <a:latin typeface="隶书" panose="02010509060101010101" pitchFamily="49" charset="-122"/>
              </a:rPr>
              <a:t>着　　　瀚　　　阑</a:t>
            </a:r>
          </a:p>
          <a:p>
            <a:pPr eaLnBrk="1" hangingPunct="1"/>
            <a:endParaRPr lang="zh-CN" altLang="en-US" baseline="0">
              <a:solidFill>
                <a:schemeClr val="tx1"/>
              </a:solidFill>
              <a:latin typeface="隶书" panose="02010509060101010101" pitchFamily="49" charset="-122"/>
            </a:endParaRPr>
          </a:p>
          <a:p>
            <a:pPr eaLnBrk="1" hangingPunct="1"/>
            <a:r>
              <a:rPr lang="zh-CN" altLang="en-US" baseline="0">
                <a:solidFill>
                  <a:schemeClr val="tx1"/>
                </a:solidFill>
                <a:latin typeface="隶书" panose="02010509060101010101" pitchFamily="49" charset="-122"/>
              </a:rPr>
              <a:t>羌      辕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 rot="-1113116">
            <a:off x="1981200" y="1752600"/>
            <a:ext cx="703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qiú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 rot="-1348689">
            <a:off x="3897313" y="1274763"/>
            <a:ext cx="703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qin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 rot="-717692">
            <a:off x="5927725" y="857250"/>
            <a:ext cx="749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chè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 rot="-831650">
            <a:off x="2193925" y="2990850"/>
            <a:ext cx="9747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zhuó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 rot="-896658">
            <a:off x="4251325" y="2533650"/>
            <a:ext cx="771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hàn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 rot="-1051454">
            <a:off x="6232525" y="2076450"/>
            <a:ext cx="6810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lán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 rot="-1297979">
            <a:off x="2370138" y="4003675"/>
            <a:ext cx="10874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200" baseline="0"/>
              <a:t>qiang</a:t>
            </a:r>
          </a:p>
        </p:txBody>
      </p:sp>
      <p:sp>
        <p:nvSpPr>
          <p:cNvPr id="4108" name="Line 13"/>
          <p:cNvSpPr>
            <a:spLocks noChangeShapeType="1"/>
          </p:cNvSpPr>
          <p:nvPr/>
        </p:nvSpPr>
        <p:spPr bwMode="auto">
          <a:xfrm>
            <a:off x="2438400" y="4343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Line 14"/>
          <p:cNvSpPr>
            <a:spLocks noChangeShapeType="1"/>
          </p:cNvSpPr>
          <p:nvPr/>
        </p:nvSpPr>
        <p:spPr bwMode="auto">
          <a:xfrm flipV="1">
            <a:off x="2743200" y="41910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Line 19"/>
          <p:cNvSpPr>
            <a:spLocks noChangeShapeType="1"/>
          </p:cNvSpPr>
          <p:nvPr/>
        </p:nvSpPr>
        <p:spPr bwMode="auto">
          <a:xfrm flipV="1">
            <a:off x="4191000" y="13716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10" name="Text Box 22"/>
          <p:cNvSpPr txBox="1">
            <a:spLocks noChangeArrowheads="1"/>
          </p:cNvSpPr>
          <p:nvPr/>
        </p:nvSpPr>
        <p:spPr bwMode="auto">
          <a:xfrm rot="-1056031">
            <a:off x="4479925" y="3775075"/>
            <a:ext cx="776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1pPr>
            <a:lvl2pPr marL="742950" indent="-28575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2pPr>
            <a:lvl3pPr marL="11430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3pPr>
            <a:lvl4pPr marL="16002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4pPr>
            <a:lvl5pPr marL="2057400" indent="-228600" eaLnBrk="0" hangingPunct="0"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000" baseline="30000">
                <a:solidFill>
                  <a:srgbClr val="CC3300"/>
                </a:solidFill>
                <a:latin typeface="Times New Roman" panose="02020603050405020304" pitchFamily="18" charset="0"/>
                <a:ea typeface="隶书" panose="02010509060101010101" pitchFamily="49" charset="-122"/>
              </a:defRPr>
            </a:lvl9pPr>
          </a:lstStyle>
          <a:p>
            <a:pPr eaLnBrk="1" hangingPunct="1"/>
            <a:r>
              <a:rPr lang="en-US" altLang="zh-CN" sz="3600"/>
              <a:t>yuán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utoUpdateAnimBg="0"/>
      <p:bldP spid="12295" grpId="0" autoUpdateAnimBg="0"/>
      <p:bldP spid="12296" grpId="0" autoUpdateAnimBg="0"/>
      <p:bldP spid="12297" grpId="0" autoUpdateAnimBg="0"/>
      <p:bldP spid="12298" grpId="0" autoUpdateAnimBg="0"/>
      <p:bldP spid="12299" grpId="0" autoUpdateAnimBg="0"/>
      <p:bldP spid="12300" grpId="0" autoUpdateAnimBg="0"/>
      <p:bldP spid="123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My Documents\flash\下雪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45356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 rot="-4658">
            <a:off x="2514600" y="1143000"/>
            <a:ext cx="4114800" cy="617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zh-CN" altLang="en-US" sz="3600" kern="10" normalizeH="1">
                <a:solidFill>
                  <a:schemeClr val="bg2">
                    <a:alpha val="50195"/>
                  </a:schemeClr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白雪歌送武判官归京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4191000" y="2057400"/>
            <a:ext cx="704850" cy="482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zh-CN" altLang="en-US" sz="28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华文新魏" panose="02010800040101010101" pitchFamily="2" charset="-122"/>
                <a:ea typeface="华文新魏" panose="02010800040101010101" pitchFamily="2" charset="-122"/>
              </a:rPr>
              <a:t>岑参</a:t>
            </a:r>
          </a:p>
        </p:txBody>
      </p:sp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1143000" y="3200400"/>
            <a:ext cx="68580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楷体_GB2312"/>
              </a:rPr>
              <a:t>北风卷地白草折，胡天八月即飞雪</a:t>
            </a: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1143000" y="4419600"/>
            <a:ext cx="6858000" cy="4572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2">
                    <a:alpha val="50195"/>
                  </a:schemeClr>
                </a:solidFill>
                <a:latin typeface="宋体" panose="02010600030101010101" pitchFamily="2" charset="-122"/>
              </a:rPr>
              <a:t>忽如一夜春风来，千树万树梨花开</a:t>
            </a:r>
          </a:p>
        </p:txBody>
      </p:sp>
      <p:pic>
        <p:nvPicPr>
          <p:cNvPr id="5127" name="Picture 9" descr="C:\Program Files\Common Files\Microsoft Shared\Clipart\cagcat50\SO01380_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76800"/>
            <a:ext cx="16192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白雪歌送武判官归京.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My Documents\flash\下雪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5356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762000" y="2895600"/>
            <a:ext cx="77152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0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宋体" panose="02010600030101010101" pitchFamily="2" charset="-122"/>
              </a:rPr>
              <a:t>散入珠帘湿罗幕，狐裘不暖锦衾薄</a:t>
            </a:r>
          </a:p>
        </p:txBody>
      </p:sp>
      <p:pic>
        <p:nvPicPr>
          <p:cNvPr id="6148" name="Picture 4" descr="C:\Program Files\Common Files\Microsoft Shared\Clipart\cagcat50\SO01380_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76800"/>
            <a:ext cx="16192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C:\Program Files\Common Files\Microsoft Shared\Clipart\cagcat50\SO01380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876800"/>
            <a:ext cx="16192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8" descr="D:\My Documents\图片\风景\雪景7.jp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5913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 rot="-710553">
            <a:off x="0" y="1524000"/>
            <a:ext cx="7643813" cy="8604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chemeClr val="bg1"/>
              </a:contourClr>
            </a:sp3d>
          </a:bodyPr>
          <a:lstStyle/>
          <a:p>
            <a:pPr algn="ctr"/>
            <a:r>
              <a:rPr lang="zh-CN" altLang="en-US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FFFF00"/>
                    </a:gs>
                  </a:gsLst>
                  <a:lin ang="6060000" scaled="1"/>
                </a:gradFill>
                <a:latin typeface="华文新魏" panose="02010800040101010101" pitchFamily="2" charset="-122"/>
                <a:ea typeface="华文新魏" panose="02010800040101010101" pitchFamily="2" charset="-122"/>
              </a:rPr>
              <a:t>将军角弓不得控，都护铁衣冷难着</a:t>
            </a:r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 rot="-757568">
            <a:off x="533400" y="3200400"/>
            <a:ext cx="7643813" cy="8604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BEAC7"/>
              </a:contourClr>
            </a:sp3d>
          </a:bodyPr>
          <a:lstStyle/>
          <a:p>
            <a:pPr algn="ctr"/>
            <a:r>
              <a:rPr lang="zh-CN" altLang="en-US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BEAC7"/>
                    </a:gs>
                    <a:gs pos="17999">
                      <a:srgbClr val="FEE7F2"/>
                    </a:gs>
                    <a:gs pos="36000">
                      <a:srgbClr val="FAC77D"/>
                    </a:gs>
                    <a:gs pos="61000">
                      <a:srgbClr val="FBA97D"/>
                    </a:gs>
                    <a:gs pos="82001">
                      <a:srgbClr val="FBD49C"/>
                    </a:gs>
                    <a:gs pos="100000">
                      <a:srgbClr val="FEE7F2"/>
                    </a:gs>
                  </a:gsLst>
                  <a:lin ang="6120000" scaled="1"/>
                </a:gradFill>
                <a:latin typeface="华文新魏" panose="02010800040101010101" pitchFamily="2" charset="-122"/>
                <a:ea typeface="华文新魏" panose="02010800040101010101" pitchFamily="2" charset="-122"/>
              </a:rPr>
              <a:t>瀚海阑干百丈冰，愁云惨淡万里凝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My Documents\flash\下雪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07538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D:\My Documents\课件\课件素材\课件制作背景\song\2.jpg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010275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923213" y="1219200"/>
            <a:ext cx="91598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defRPr/>
            </a:pPr>
            <a:r>
              <a:rPr kumimoji="1" lang="zh-CN" altLang="en-US" sz="48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中军置酒饮归客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915988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kumimoji="1" lang="zh-CN" altLang="en-US" sz="480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隶书" pitchFamily="49" charset="-122"/>
              </a:rPr>
              <a:t>胡琴琵琶与羌笛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utoUpdateAnimBg="0"/>
      <p:bldP spid="717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D:\My Documents\flash\下雪.gif"/>
          <p:cNvPicPr>
            <a:picLocks noChangeAspect="1" noChangeArrowheads="1" noCrop="1"/>
          </p:cNvPicPr>
          <p:nvPr/>
        </p:nvPicPr>
        <p:blipFill>
          <a:blip r:embed="rId2">
            <a:lum bright="-10000" contras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9875" cy="666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4" descr="D:\My Documents\图片\风景\雪景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0925"/>
            <a:ext cx="9137650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 rot="-87652">
            <a:off x="3581400" y="2971800"/>
            <a:ext cx="3048000" cy="685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54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6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宋体" panose="02010600030101010101" pitchFamily="2" charset="-122"/>
              </a:rPr>
              <a:t>纷纷暮雪下辕门，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 rot="4063">
            <a:off x="3352800" y="4191000"/>
            <a:ext cx="3724275" cy="838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zh-CN" altLang="en-US" sz="6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34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宋体" panose="02010600030101010101" pitchFamily="2" charset="-122"/>
              </a:rPr>
              <a:t>风掣红旗冻不翻。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My Documents\flash\下雪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71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D:\My Documents\图片\风景\雪景6.jpg"/>
          <p:cNvPicPr>
            <a:picLocks noChangeArrowheads="1"/>
          </p:cNvPicPr>
          <p:nvPr/>
        </p:nvPicPr>
        <p:blipFill>
          <a:blip r:embed="rId3">
            <a:lum bright="-4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6713"/>
            <a:ext cx="9237663" cy="395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772400" cy="6731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隶书" panose="02010509060101010101" pitchFamily="49" charset="-122"/>
                <a:ea typeface="隶书" panose="02010509060101010101" pitchFamily="49" charset="-122"/>
              </a:rPr>
              <a:t>轮台东门送君去，去时雪满天山路。　</a:t>
            </a:r>
          </a:p>
        </p:txBody>
      </p:sp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838200" y="1828800"/>
            <a:ext cx="7773988" cy="6731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隶书" panose="02010509060101010101" pitchFamily="49" charset="-122"/>
                <a:ea typeface="隶书" panose="02010509060101010101" pitchFamily="49" charset="-122"/>
              </a:rPr>
              <a:t>山回路转不见君，雪上空留马行处。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</TotalTime>
  <Words>480</Words>
  <Application>Microsoft Office PowerPoint</Application>
  <PresentationFormat>全屏显示(4:3)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2</cp:revision>
  <dcterms:created xsi:type="dcterms:W3CDTF">2003-05-16T11:54:28Z</dcterms:created>
  <dcterms:modified xsi:type="dcterms:W3CDTF">2015-08-27T03:59:54Z</dcterms:modified>
</cp:coreProperties>
</file>